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189e378a51b491b" /><Relationship Type="http://schemas.openxmlformats.org/officeDocument/2006/relationships/extended-properties" Target="/docProps/app.xml" Id="R002f0621e54445bb" /><Relationship Type="http://schemas.openxmlformats.org/officeDocument/2006/relationships/officeDocument" Target="/ppt/presentation.xml" Id="R67824ae9f87f4eb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25e8701b5444383"/>
  </p:sldMasterIdLst>
  <p:notesMasterIdLst>
    <p:notesMasterId xmlns:r="http://schemas.openxmlformats.org/officeDocument/2006/relationships" r:id="Rf64df228306a40f0"/>
  </p:notesMasterIdLst>
  <p:sldIdLst>
    <p:sldId xmlns:r="http://schemas.openxmlformats.org/officeDocument/2006/relationships" id="256" r:id="R582c06ec60fa4ef8"/>
    <p:sldId xmlns:r="http://schemas.openxmlformats.org/officeDocument/2006/relationships" id="257" r:id="Rfe4bc5cb24a6474e"/>
    <p:sldId xmlns:r="http://schemas.openxmlformats.org/officeDocument/2006/relationships" id="258" r:id="R296ec9984cc74054"/>
    <p:sldId xmlns:r="http://schemas.openxmlformats.org/officeDocument/2006/relationships" id="259" r:id="Rb14ef0b3c776428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b10adedfa744bd4" /><Relationship Type="http://schemas.openxmlformats.org/officeDocument/2006/relationships/slideMaster" Target="/ppt/slideMasters/slideMaster1.xml" Id="R825e8701b5444383" /><Relationship Type="http://schemas.openxmlformats.org/officeDocument/2006/relationships/notesMaster" Target="/ppt/notesMasters/notesMaster1.xml" Id="Rf64df228306a40f0" /><Relationship Type="http://schemas.openxmlformats.org/officeDocument/2006/relationships/presProps" Target="/ppt/presProps.xml" Id="R81cc591844be4cc6" /><Relationship Type="http://schemas.openxmlformats.org/officeDocument/2006/relationships/tableStyles" Target="/ppt/tableStyles.xml" Id="R63b2c2f7fccc4bcd" /><Relationship Type="http://schemas.openxmlformats.org/officeDocument/2006/relationships/slide" Target="/ppt/slides/slide1.xml" Id="R582c06ec60fa4ef8" /><Relationship Type="http://schemas.openxmlformats.org/officeDocument/2006/relationships/slide" Target="/ppt/slides/slide2.xml" Id="Rfe4bc5cb24a6474e" /><Relationship Type="http://schemas.openxmlformats.org/officeDocument/2006/relationships/slide" Target="/ppt/slides/slide3.xml" Id="R296ec9984cc74054" /><Relationship Type="http://schemas.openxmlformats.org/officeDocument/2006/relationships/slide" Target="/ppt/slides/slide4.xml" Id="Rb14ef0b3c776428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2724b5f562c416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8ac8e23123d4a7c" /><Relationship Type="http://schemas.openxmlformats.org/officeDocument/2006/relationships/notesMaster" Target="/ppt/notesMasters/notesMaster1.xml" Id="R352354a67e72474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855cb3977ae4fc2" /><Relationship Type="http://schemas.openxmlformats.org/officeDocument/2006/relationships/notesMaster" Target="/ppt/notesMasters/notesMaster1.xml" Id="Rd8f35fba15fe4c6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bc21801ba7f4c6f" /><Relationship Type="http://schemas.openxmlformats.org/officeDocument/2006/relationships/notesMaster" Target="/ppt/notesMasters/notesMaster1.xml" Id="R384ab1db147c425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70e81b39913409a" /><Relationship Type="http://schemas.openxmlformats.org/officeDocument/2006/relationships/notesMaster" Target="/ppt/notesMasters/notesMaster1.xml" Id="Rb772b3155654450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Archivo oficial proporcionado: precios-servicios-cacei-2026.pptx</a:t>
            </a:r>
          </a:p>
          <a:p xmlns:a="http://schemas.openxmlformats.org/drawingml/2006/main">
            <a:r>
              <a:t>- Logotipo oficial de CACEI proporcionado en los recursos del sitio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Archivo oficial proporcionado: precios-servicios-cacei-2026.pptx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Archivo oficial proporcionado: precios-servicios-cacei-2026.pptx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Archivo oficial proporcionado: precios-servicios-cacei-2026.pptx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01bb632b9df419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59f02467d224043" /><Relationship Type="http://schemas.openxmlformats.org/officeDocument/2006/relationships/slideLayout" Target="/ppt/slideLayouts/slideLayout1.xml" Id="Ra94788e4b1444e2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94788e4b1444e2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fecbfed3ff4a98" /><Relationship Type="http://schemas.openxmlformats.org/officeDocument/2006/relationships/image" Target="/ppt/media/image.png" Id="R061db0b4f2084c73" /><Relationship Type="http://schemas.openxmlformats.org/officeDocument/2006/relationships/notesSlide" Target="/ppt/notesSlides/notesSlide1.xml" Id="R2643edc3dc78412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8c8b2f251541ad" /><Relationship Type="http://schemas.openxmlformats.org/officeDocument/2006/relationships/notesSlide" Target="/ppt/notesSlides/notesSlide2.xml" Id="R8cf9655120c2469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533e829e634b95" /><Relationship Type="http://schemas.openxmlformats.org/officeDocument/2006/relationships/notesSlide" Target="/ppt/notesSlides/notesSlide3.xml" Id="Reb9fd83e94354df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441d67d57b4fdd" /><Relationship Type="http://schemas.openxmlformats.org/officeDocument/2006/relationships/notesSlide" Target="/ppt/notesSlides/notesSlide4.xml" Id="R12897eac29064c3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navy-field">
            <a:extLst xmlns:a="http://schemas.openxmlformats.org/drawingml/2006/main">
              <a:ext uri="{FF2B5EF4-FFF2-40B4-BE49-F238E27FC236}">
                <a16:creationId xmlns:a16="http://schemas.microsoft.com/office/drawing/2014/main" id="{9E586243-DBFD-49E1-99FB-FF240E273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42912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C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aqua-rule">
            <a:extLst xmlns:a="http://schemas.openxmlformats.org/drawingml/2006/main">
              <a:ext uri="{FF2B5EF4-FFF2-40B4-BE49-F238E27FC236}">
                <a16:creationId xmlns:a16="http://schemas.microsoft.com/office/drawing/2014/main" id="{BB11658D-622F-41A5-BE4C-7D06F64B3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B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magenta-block">
            <a:extLst xmlns:a="http://schemas.openxmlformats.org/drawingml/2006/main">
              <a:ext uri="{FF2B5EF4-FFF2-40B4-BE49-F238E27FC236}">
                <a16:creationId xmlns:a16="http://schemas.microsoft.com/office/drawing/2014/main" id="{8FA6AC9E-E132-4A83-BE47-A7970AD02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657850"/>
            <a:ext cx="4429125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3196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year">
            <a:extLst xmlns:a="http://schemas.openxmlformats.org/drawingml/2006/main">
              <a:ext uri="{FF2B5EF4-FFF2-40B4-BE49-F238E27FC236}">
                <a16:creationId xmlns:a16="http://schemas.microsoft.com/office/drawing/2014/main" id="{E1132AA4-2033-4DD6-89AF-22A2AB9D8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285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4350" b="1" i="0">
                <a:solidFill>
                  <a:srgbClr val="FFFFFF"/>
                </a:solidFill>
              </a:defRPr>
            </a:pPr>
            <a:r>
              <a:rPr sz="4350" b="1" i="0">
                <a:solidFill>
                  <a:srgbClr val="FFFFFF"/>
                </a:solidFill>
              </a:rPr>
              <a:t>2026</a:t>
            </a:r>
          </a:p>
        </p:txBody>
      </p:sp>
      <p:sp>
        <p:nvSpPr>
          <p:cNvPr id="5" name="descriptor">
            <a:extLst xmlns:a="http://schemas.openxmlformats.org/drawingml/2006/main">
              <a:ext uri="{FF2B5EF4-FFF2-40B4-BE49-F238E27FC236}">
                <a16:creationId xmlns:a16="http://schemas.microsoft.com/office/drawing/2014/main" id="{703B4F72-510A-48B9-AD7C-CED26C9B8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287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00A6B2"/>
                </a:solidFill>
              </a:defRPr>
            </a:pPr>
            <a:r>
              <a:rPr sz="1275" b="1" i="0">
                <a:solidFill>
                  <a:srgbClr val="00A6B2"/>
                </a:solidFill>
              </a:rPr>
              <a:t>INFORME DE PRECIOS</a:t>
            </a:r>
          </a:p>
        </p:txBody>
      </p:sp>
      <p:sp>
        <p:nvSpPr>
          <p:cNvPr id="6" name="title">
            <a:extLst xmlns:a="http://schemas.openxmlformats.org/drawingml/2006/main">
              <a:ext uri="{FF2B5EF4-FFF2-40B4-BE49-F238E27FC236}">
                <a16:creationId xmlns:a16="http://schemas.microsoft.com/office/drawing/2014/main" id="{94EEDCF3-604B-49DD-967D-8C1C03A02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5875" y="1695450"/>
            <a:ext cx="6191250" cy="1695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750" b="1" i="0">
                <a:solidFill>
                  <a:srgbClr val="0B2C45"/>
                </a:solidFill>
              </a:defRPr>
            </a:pPr>
            <a:r>
              <a:rPr sz="3750" b="1" i="0">
                <a:solidFill>
                  <a:srgbClr val="0B2C45"/>
                </a:solidFill>
              </a:rPr>
              <a:t>Servicios de evaluación</a:t>
            </a:r>
          </a:p>
          <a:p xmlns:a="http://schemas.openxmlformats.org/drawingml/2006/main">
            <a:pPr algn="l">
              <a:defRPr sz="3750" b="1" i="0">
                <a:solidFill>
                  <a:srgbClr val="0B2C45"/>
                </a:solidFill>
              </a:defRPr>
            </a:pPr>
            <a:r>
              <a:rPr sz="3750" b="1" i="0">
                <a:solidFill>
                  <a:srgbClr val="0B2C45"/>
                </a:solidFill>
              </a:rPr>
              <a:t>y talleres de capacitación</a:t>
            </a:r>
          </a:p>
        </p:txBody>
      </p:sp>
      <p:sp>
        <p:nvSpPr>
          <p:cNvPr id="7" name="subtitle">
            <a:extLst xmlns:a="http://schemas.openxmlformats.org/drawingml/2006/main">
              <a:ext uri="{FF2B5EF4-FFF2-40B4-BE49-F238E27FC236}">
                <a16:creationId xmlns:a16="http://schemas.microsoft.com/office/drawing/2014/main" id="{D7395917-8C6D-4F05-A73D-B3A07602B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3638550"/>
            <a:ext cx="581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 i="0">
                <a:solidFill>
                  <a:srgbClr val="B31967"/>
                </a:solidFill>
              </a:defRPr>
            </a:pPr>
            <a:r>
              <a:rPr sz="1875" b="1" i="0">
                <a:solidFill>
                  <a:srgbClr val="B31967"/>
                </a:solidFill>
              </a:rPr>
              <a:t>Precios vigentes para el año 2026</a:t>
            </a:r>
          </a:p>
        </p:txBody>
      </p:sp>
      <p:sp>
        <p:nvSpPr>
          <p:cNvPr id="8" name="cover-note">
            <a:extLst xmlns:a="http://schemas.openxmlformats.org/drawingml/2006/main">
              <a:ext uri="{FF2B5EF4-FFF2-40B4-BE49-F238E27FC236}">
                <a16:creationId xmlns:a16="http://schemas.microsoft.com/office/drawing/2014/main" id="{D4B5FA03-5B38-40CC-B3F5-45C33F3AC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4210050"/>
            <a:ext cx="381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607482"/>
                </a:solidFill>
              </a:defRPr>
            </a:pPr>
            <a:r>
              <a:rPr sz="1275" b="0" i="0">
                <a:solidFill>
                  <a:srgbClr val="607482"/>
                </a:solidFill>
              </a:rPr>
              <a:t>Documento de consulta</a:t>
            </a:r>
          </a:p>
        </p:txBody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1db0b4f2084c73"/>
          <a:stretch xmlns:a="http://schemas.openxmlformats.org/drawingml/2006/main"/>
        </p:blipFill>
        <p:spPr>
          <a:xfrm xmlns:a="http://schemas.openxmlformats.org/drawingml/2006/main">
            <a:off x="9050431" y="514350"/>
            <a:ext cx="1996888" cy="876300"/>
          </a:xfrm>
          <a:prstGeom xmlns:a="http://schemas.openxmlformats.org/drawingml/2006/main" prst="rect">
            <a:avLst/>
          </a:prstGeom>
        </p:spPr>
      </p:pic>
      <p:sp>
        <p:nvSpPr>
          <p:cNvPr id="10" name="institution">
            <a:extLst xmlns:a="http://schemas.openxmlformats.org/drawingml/2006/main">
              <a:ext uri="{FF2B5EF4-FFF2-40B4-BE49-F238E27FC236}">
                <a16:creationId xmlns:a16="http://schemas.microsoft.com/office/drawing/2014/main" id="{A08F442C-061F-488B-9EE2-83793A289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15025"/>
            <a:ext cx="30003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FFFFFF"/>
                </a:solidFill>
              </a:defRPr>
            </a:pPr>
            <a:r>
              <a:rPr sz="1275" b="1" i="0">
                <a:solidFill>
                  <a:srgbClr val="FFFFFF"/>
                </a:solidFill>
              </a:rPr>
              <a:t>Consejo de Acreditación de la Enseñanza de la Ingeniería, A.C.</a:t>
            </a:r>
          </a:p>
        </p:txBody>
      </p:sp>
    </p:spTree>
    <p:extLst>
      <p:ext uri="{BB962C8B-B14F-4D97-AF65-F5344CB8AC3E}">
        <p14:creationId xmlns:p14="http://schemas.microsoft.com/office/powerpoint/2010/main" val="194776580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top-rule">
            <a:extLst xmlns:a="http://schemas.openxmlformats.org/drawingml/2006/main">
              <a:ext uri="{FF2B5EF4-FFF2-40B4-BE49-F238E27FC236}">
                <a16:creationId xmlns:a16="http://schemas.microsoft.com/office/drawing/2014/main" id="{62DB8F0E-7AB4-442D-8C02-BC51C22B0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3196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section">
            <a:extLst xmlns:a="http://schemas.openxmlformats.org/drawingml/2006/main">
              <a:ext uri="{FF2B5EF4-FFF2-40B4-BE49-F238E27FC236}">
                <a16:creationId xmlns:a16="http://schemas.microsoft.com/office/drawing/2014/main" id="{390861D1-9CCE-4211-8937-970AE6F6E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723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B31967"/>
                </a:solidFill>
              </a:defRPr>
            </a:pPr>
            <a:r>
              <a:rPr sz="1125" b="1" i="0">
                <a:solidFill>
                  <a:srgbClr val="B31967"/>
                </a:solidFill>
              </a:rPr>
              <a:t>ACREDITACIÓN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250B3BE-668F-41E4-9ED8-5B7A20AD6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5800"/>
            <a:ext cx="962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625" b="1" i="0">
                <a:solidFill>
                  <a:srgbClr val="0B2C45"/>
                </a:solidFill>
              </a:defRPr>
            </a:pPr>
            <a:r>
              <a:rPr sz="2625" b="1" i="0">
                <a:solidFill>
                  <a:srgbClr val="0B2C45"/>
                </a:solidFill>
              </a:rPr>
              <a:t>Servicios de evaluación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1B219CF4-12DF-4C1F-BBA6-202DE779A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495300"/>
            <a:ext cx="6477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350" b="1" i="0">
                <a:solidFill>
                  <a:srgbClr val="607482"/>
                </a:solidFill>
              </a:defRPr>
            </a:pPr>
            <a:r>
              <a:rPr sz="1350" b="1" i="0">
                <a:solidFill>
                  <a:srgbClr val="607482"/>
                </a:solidFill>
              </a:rPr>
              <a:t>02</a:t>
            </a:r>
          </a:p>
        </p:txBody>
      </p:sp>
      <p:sp>
        <p:nvSpPr>
          <p:cNvPr id="5" name="title-rule">
            <a:extLst xmlns:a="http://schemas.openxmlformats.org/drawingml/2006/main">
              <a:ext uri="{FF2B5EF4-FFF2-40B4-BE49-F238E27FC236}">
                <a16:creationId xmlns:a16="http://schemas.microsoft.com/office/drawing/2014/main" id="{55A32668-6C4E-43A8-A88C-8209809A6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3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eval-accent-1">
            <a:extLst xmlns:a="http://schemas.openxmlformats.org/drawingml/2006/main">
              <a:ext uri="{FF2B5EF4-FFF2-40B4-BE49-F238E27FC236}">
                <a16:creationId xmlns:a16="http://schemas.microsoft.com/office/drawing/2014/main" id="{7509A256-5FC5-4381-AFEA-EAAA0D467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76200" cy="990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3196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eval-concept-1">
            <a:extLst xmlns:a="http://schemas.openxmlformats.org/drawingml/2006/main">
              <a:ext uri="{FF2B5EF4-FFF2-40B4-BE49-F238E27FC236}">
                <a16:creationId xmlns:a16="http://schemas.microsoft.com/office/drawing/2014/main" id="{F30AF760-C6DD-42F5-B3E5-CA0A52A03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1771650"/>
            <a:ext cx="6191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253746"/>
                </a:solidFill>
              </a:defRPr>
            </a:pPr>
            <a:r>
              <a:rPr sz="1500" b="1" i="0">
                <a:solidFill>
                  <a:srgbClr val="253746"/>
                </a:solidFill>
              </a:rPr>
              <a:t>RPA, obligatorio para programas que por primera vez solicitan acreditación</a:t>
            </a:r>
          </a:p>
        </p:txBody>
      </p:sp>
      <p:sp>
        <p:nvSpPr>
          <p:cNvPr id="8" name="eval-base-label-1">
            <a:extLst xmlns:a="http://schemas.openxmlformats.org/drawingml/2006/main">
              <a:ext uri="{FF2B5EF4-FFF2-40B4-BE49-F238E27FC236}">
                <a16:creationId xmlns:a16="http://schemas.microsoft.com/office/drawing/2014/main" id="{DD16724D-750D-4C3C-A51C-7FEF738AA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1781175"/>
            <a:ext cx="1571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607482"/>
                </a:solidFill>
              </a:defRPr>
            </a:pPr>
            <a:r>
              <a:rPr sz="975" b="1" i="0">
                <a:solidFill>
                  <a:srgbClr val="607482"/>
                </a:solidFill>
              </a:rPr>
              <a:t>IMPORTE + IVA</a:t>
            </a:r>
          </a:p>
        </p:txBody>
      </p:sp>
      <p:sp>
        <p:nvSpPr>
          <p:cNvPr id="9" name="eval-base-1">
            <a:extLst xmlns:a="http://schemas.openxmlformats.org/drawingml/2006/main">
              <a:ext uri="{FF2B5EF4-FFF2-40B4-BE49-F238E27FC236}">
                <a16:creationId xmlns:a16="http://schemas.microsoft.com/office/drawing/2014/main" id="{14DD8BA1-CB64-400E-A376-55DF4C4E4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1733550"/>
            <a:ext cx="2286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875" b="1" i="0">
                <a:solidFill>
                  <a:srgbClr val="B31967"/>
                </a:solidFill>
              </a:defRPr>
            </a:pPr>
            <a:r>
              <a:rPr sz="1875" b="1" i="0">
                <a:solidFill>
                  <a:srgbClr val="B31967"/>
                </a:solidFill>
              </a:rPr>
              <a:t>$45,000.00</a:t>
            </a:r>
          </a:p>
        </p:txBody>
      </p:sp>
      <p:sp>
        <p:nvSpPr>
          <p:cNvPr id="10" name="eval-total-label-1">
            <a:extLst xmlns:a="http://schemas.openxmlformats.org/drawingml/2006/main">
              <a:ext uri="{FF2B5EF4-FFF2-40B4-BE49-F238E27FC236}">
                <a16:creationId xmlns:a16="http://schemas.microsoft.com/office/drawing/2014/main" id="{59EB846E-C010-4429-ADDF-7386DE395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2200275"/>
            <a:ext cx="1571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607482"/>
                </a:solidFill>
              </a:defRPr>
            </a:pPr>
            <a:r>
              <a:rPr sz="975" b="1" i="0">
                <a:solidFill>
                  <a:srgbClr val="607482"/>
                </a:solidFill>
              </a:rPr>
              <a:t>TOTAL CON IVA</a:t>
            </a:r>
          </a:p>
        </p:txBody>
      </p:sp>
      <p:sp>
        <p:nvSpPr>
          <p:cNvPr id="11" name="eval-total-1">
            <a:extLst xmlns:a="http://schemas.openxmlformats.org/drawingml/2006/main">
              <a:ext uri="{FF2B5EF4-FFF2-40B4-BE49-F238E27FC236}">
                <a16:creationId xmlns:a16="http://schemas.microsoft.com/office/drawing/2014/main" id="{303CBA47-567A-4BF6-93EE-8F42DDC14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2152650"/>
            <a:ext cx="2286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650" b="1" i="0">
                <a:solidFill>
                  <a:srgbClr val="0B2C45"/>
                </a:solidFill>
              </a:defRPr>
            </a:pPr>
            <a:r>
              <a:rPr sz="1650" b="1" i="0">
                <a:solidFill>
                  <a:srgbClr val="0B2C45"/>
                </a:solidFill>
              </a:rPr>
              <a:t>$52,200.00</a:t>
            </a:r>
          </a:p>
        </p:txBody>
      </p:sp>
      <p:sp>
        <p:nvSpPr>
          <p:cNvPr id="12" name="eval-rule-1">
            <a:extLst xmlns:a="http://schemas.openxmlformats.org/drawingml/2006/main">
              <a:ext uri="{FF2B5EF4-FFF2-40B4-BE49-F238E27FC236}">
                <a16:creationId xmlns:a16="http://schemas.microsoft.com/office/drawing/2014/main" id="{AD83E074-333B-4F3F-9191-9CE839CF8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638425"/>
            <a:ext cx="105346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3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eval-accent-2">
            <a:extLst xmlns:a="http://schemas.openxmlformats.org/drawingml/2006/main">
              <a:ext uri="{FF2B5EF4-FFF2-40B4-BE49-F238E27FC236}">
                <a16:creationId xmlns:a16="http://schemas.microsoft.com/office/drawing/2014/main" id="{279C198E-64A9-49F6-B055-CE66A54FB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24150"/>
            <a:ext cx="76200" cy="990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B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eval-concept-2">
            <a:extLst xmlns:a="http://schemas.openxmlformats.org/drawingml/2006/main">
              <a:ext uri="{FF2B5EF4-FFF2-40B4-BE49-F238E27FC236}">
                <a16:creationId xmlns:a16="http://schemas.microsoft.com/office/drawing/2014/main" id="{54BBFFC0-FF43-48EB-B18B-A63E41961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838450"/>
            <a:ext cx="6191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253746"/>
                </a:solidFill>
              </a:defRPr>
            </a:pPr>
            <a:r>
              <a:rPr sz="1500" b="1" i="0">
                <a:solidFill>
                  <a:srgbClr val="253746"/>
                </a:solidFill>
              </a:rPr>
              <a:t>Reacreditación de programas de Ingeniería y TSU</a:t>
            </a:r>
          </a:p>
        </p:txBody>
      </p:sp>
      <p:sp>
        <p:nvSpPr>
          <p:cNvPr id="15" name="eval-base-label-2">
            <a:extLst xmlns:a="http://schemas.openxmlformats.org/drawingml/2006/main">
              <a:ext uri="{FF2B5EF4-FFF2-40B4-BE49-F238E27FC236}">
                <a16:creationId xmlns:a16="http://schemas.microsoft.com/office/drawing/2014/main" id="{E2E4E736-710D-45E0-98DB-A0D046707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2847975"/>
            <a:ext cx="1571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607482"/>
                </a:solidFill>
              </a:defRPr>
            </a:pPr>
            <a:r>
              <a:rPr sz="975" b="1" i="0">
                <a:solidFill>
                  <a:srgbClr val="607482"/>
                </a:solidFill>
              </a:rPr>
              <a:t>IMPORTE + IVA</a:t>
            </a:r>
          </a:p>
        </p:txBody>
      </p:sp>
      <p:sp>
        <p:nvSpPr>
          <p:cNvPr id="16" name="eval-base-2">
            <a:extLst xmlns:a="http://schemas.openxmlformats.org/drawingml/2006/main">
              <a:ext uri="{FF2B5EF4-FFF2-40B4-BE49-F238E27FC236}">
                <a16:creationId xmlns:a16="http://schemas.microsoft.com/office/drawing/2014/main" id="{97A348D3-82B7-4CAA-A69B-2BA678FFF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2800350"/>
            <a:ext cx="2286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875" b="1" i="0">
                <a:solidFill>
                  <a:srgbClr val="00A6B2"/>
                </a:solidFill>
              </a:defRPr>
            </a:pPr>
            <a:r>
              <a:rPr sz="1875" b="1" i="0">
                <a:solidFill>
                  <a:srgbClr val="00A6B2"/>
                </a:solidFill>
              </a:rPr>
              <a:t>$150,000.00</a:t>
            </a:r>
          </a:p>
        </p:txBody>
      </p:sp>
      <p:sp>
        <p:nvSpPr>
          <p:cNvPr id="17" name="eval-total-label-2">
            <a:extLst xmlns:a="http://schemas.openxmlformats.org/drawingml/2006/main">
              <a:ext uri="{FF2B5EF4-FFF2-40B4-BE49-F238E27FC236}">
                <a16:creationId xmlns:a16="http://schemas.microsoft.com/office/drawing/2014/main" id="{4DCFA36F-B918-419C-BC5E-E3F738F35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3267075"/>
            <a:ext cx="1571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607482"/>
                </a:solidFill>
              </a:defRPr>
            </a:pPr>
            <a:r>
              <a:rPr sz="975" b="1" i="0">
                <a:solidFill>
                  <a:srgbClr val="607482"/>
                </a:solidFill>
              </a:rPr>
              <a:t>TOTAL CON IVA</a:t>
            </a:r>
          </a:p>
        </p:txBody>
      </p:sp>
      <p:sp>
        <p:nvSpPr>
          <p:cNvPr id="18" name="eval-total-2">
            <a:extLst xmlns:a="http://schemas.openxmlformats.org/drawingml/2006/main">
              <a:ext uri="{FF2B5EF4-FFF2-40B4-BE49-F238E27FC236}">
                <a16:creationId xmlns:a16="http://schemas.microsoft.com/office/drawing/2014/main" id="{851E7F85-30D5-403D-9212-F4437341C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3219450"/>
            <a:ext cx="2286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650" b="1" i="0">
                <a:solidFill>
                  <a:srgbClr val="0B2C45"/>
                </a:solidFill>
              </a:defRPr>
            </a:pPr>
            <a:r>
              <a:rPr sz="1650" b="1" i="0">
                <a:solidFill>
                  <a:srgbClr val="0B2C45"/>
                </a:solidFill>
              </a:rPr>
              <a:t>$174,000.00</a:t>
            </a:r>
          </a:p>
        </p:txBody>
      </p:sp>
      <p:sp>
        <p:nvSpPr>
          <p:cNvPr id="19" name="eval-rule-2">
            <a:extLst xmlns:a="http://schemas.openxmlformats.org/drawingml/2006/main">
              <a:ext uri="{FF2B5EF4-FFF2-40B4-BE49-F238E27FC236}">
                <a16:creationId xmlns:a16="http://schemas.microsoft.com/office/drawing/2014/main" id="{C41BA13C-C064-4771-A280-FBF4E4148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705225"/>
            <a:ext cx="105346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3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eval-accent-3">
            <a:extLst xmlns:a="http://schemas.openxmlformats.org/drawingml/2006/main">
              <a:ext uri="{FF2B5EF4-FFF2-40B4-BE49-F238E27FC236}">
                <a16:creationId xmlns:a16="http://schemas.microsoft.com/office/drawing/2014/main" id="{1E67D3BD-164D-4189-B358-573068886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90950"/>
            <a:ext cx="76200" cy="990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3196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eval-concept-3">
            <a:extLst xmlns:a="http://schemas.openxmlformats.org/drawingml/2006/main">
              <a:ext uri="{FF2B5EF4-FFF2-40B4-BE49-F238E27FC236}">
                <a16:creationId xmlns:a16="http://schemas.microsoft.com/office/drawing/2014/main" id="{D70FC20C-D069-4D4C-86BC-53DA5C496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905250"/>
            <a:ext cx="6191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253746"/>
                </a:solidFill>
              </a:defRPr>
            </a:pPr>
            <a:r>
              <a:rPr sz="1500" b="1" i="0">
                <a:solidFill>
                  <a:srgbClr val="253746"/>
                </a:solidFill>
              </a:rPr>
              <a:t>Apelación de programas de Ingeniería y TSU</a:t>
            </a:r>
          </a:p>
        </p:txBody>
      </p:sp>
      <p:sp>
        <p:nvSpPr>
          <p:cNvPr id="22" name="eval-base-label-3">
            <a:extLst xmlns:a="http://schemas.openxmlformats.org/drawingml/2006/main">
              <a:ext uri="{FF2B5EF4-FFF2-40B4-BE49-F238E27FC236}">
                <a16:creationId xmlns:a16="http://schemas.microsoft.com/office/drawing/2014/main" id="{C0D7DFCC-0485-411F-B815-A14EFF98E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3914775"/>
            <a:ext cx="1571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607482"/>
                </a:solidFill>
              </a:defRPr>
            </a:pPr>
            <a:r>
              <a:rPr sz="975" b="1" i="0">
                <a:solidFill>
                  <a:srgbClr val="607482"/>
                </a:solidFill>
              </a:rPr>
              <a:t>IMPORTE + IVA</a:t>
            </a:r>
          </a:p>
        </p:txBody>
      </p:sp>
      <p:sp>
        <p:nvSpPr>
          <p:cNvPr id="23" name="eval-base-3">
            <a:extLst xmlns:a="http://schemas.openxmlformats.org/drawingml/2006/main">
              <a:ext uri="{FF2B5EF4-FFF2-40B4-BE49-F238E27FC236}">
                <a16:creationId xmlns:a16="http://schemas.microsoft.com/office/drawing/2014/main" id="{75676666-EADF-40B7-B51B-F27809717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3867150"/>
            <a:ext cx="2286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875" b="1" i="0">
                <a:solidFill>
                  <a:srgbClr val="B31967"/>
                </a:solidFill>
              </a:defRPr>
            </a:pPr>
            <a:r>
              <a:rPr sz="1875" b="1" i="0">
                <a:solidFill>
                  <a:srgbClr val="B31967"/>
                </a:solidFill>
              </a:rPr>
              <a:t>$45,000.00</a:t>
            </a:r>
          </a:p>
        </p:txBody>
      </p:sp>
      <p:sp>
        <p:nvSpPr>
          <p:cNvPr id="24" name="eval-total-label-3">
            <a:extLst xmlns:a="http://schemas.openxmlformats.org/drawingml/2006/main">
              <a:ext uri="{FF2B5EF4-FFF2-40B4-BE49-F238E27FC236}">
                <a16:creationId xmlns:a16="http://schemas.microsoft.com/office/drawing/2014/main" id="{6FA36958-4E64-4D93-84AB-8165D523C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4333875"/>
            <a:ext cx="1571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607482"/>
                </a:solidFill>
              </a:defRPr>
            </a:pPr>
            <a:r>
              <a:rPr sz="975" b="1" i="0">
                <a:solidFill>
                  <a:srgbClr val="607482"/>
                </a:solidFill>
              </a:rPr>
              <a:t>TOTAL CON IVA</a:t>
            </a:r>
          </a:p>
        </p:txBody>
      </p:sp>
      <p:sp>
        <p:nvSpPr>
          <p:cNvPr id="25" name="eval-total-3">
            <a:extLst xmlns:a="http://schemas.openxmlformats.org/drawingml/2006/main">
              <a:ext uri="{FF2B5EF4-FFF2-40B4-BE49-F238E27FC236}">
                <a16:creationId xmlns:a16="http://schemas.microsoft.com/office/drawing/2014/main" id="{A1A8E27B-DD58-4F19-BACF-1E280EDC1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4286250"/>
            <a:ext cx="2286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650" b="1" i="0">
                <a:solidFill>
                  <a:srgbClr val="0B2C45"/>
                </a:solidFill>
              </a:defRPr>
            </a:pPr>
            <a:r>
              <a:rPr sz="1650" b="1" i="0">
                <a:solidFill>
                  <a:srgbClr val="0B2C45"/>
                </a:solidFill>
              </a:rPr>
              <a:t>$52,200.00</a:t>
            </a:r>
          </a:p>
        </p:txBody>
      </p:sp>
      <p:sp>
        <p:nvSpPr>
          <p:cNvPr id="26" name="eval-rule-3">
            <a:extLst xmlns:a="http://schemas.openxmlformats.org/drawingml/2006/main">
              <a:ext uri="{FF2B5EF4-FFF2-40B4-BE49-F238E27FC236}">
                <a16:creationId xmlns:a16="http://schemas.microsoft.com/office/drawing/2014/main" id="{62498F67-153D-4EC8-AE0C-6AEC35238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772025"/>
            <a:ext cx="105346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3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eval-accent-4">
            <a:extLst xmlns:a="http://schemas.openxmlformats.org/drawingml/2006/main">
              <a:ext uri="{FF2B5EF4-FFF2-40B4-BE49-F238E27FC236}">
                <a16:creationId xmlns:a16="http://schemas.microsoft.com/office/drawing/2014/main" id="{CF47824F-A845-4423-8C48-7AEEC85AF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0"/>
            <a:ext cx="76200" cy="990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B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eval-concept-4">
            <a:extLst xmlns:a="http://schemas.openxmlformats.org/drawingml/2006/main">
              <a:ext uri="{FF2B5EF4-FFF2-40B4-BE49-F238E27FC236}">
                <a16:creationId xmlns:a16="http://schemas.microsoft.com/office/drawing/2014/main" id="{E1D6E22C-243A-40DD-898F-E5DB2D1FD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972050"/>
            <a:ext cx="6191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253746"/>
                </a:solidFill>
              </a:defRPr>
            </a:pPr>
            <a:r>
              <a:rPr sz="1500" b="1" i="0">
                <a:solidFill>
                  <a:srgbClr val="253746"/>
                </a:solidFill>
              </a:rPr>
              <a:t>Extensión de vigencia de acreditación de programas de Ingeniería y TSU</a:t>
            </a:r>
          </a:p>
        </p:txBody>
      </p:sp>
      <p:sp>
        <p:nvSpPr>
          <p:cNvPr id="29" name="eval-base-label-4">
            <a:extLst xmlns:a="http://schemas.openxmlformats.org/drawingml/2006/main">
              <a:ext uri="{FF2B5EF4-FFF2-40B4-BE49-F238E27FC236}">
                <a16:creationId xmlns:a16="http://schemas.microsoft.com/office/drawing/2014/main" id="{ABF083B2-5928-4644-B8BA-F4DED086F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4981575"/>
            <a:ext cx="1571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607482"/>
                </a:solidFill>
              </a:defRPr>
            </a:pPr>
            <a:r>
              <a:rPr sz="975" b="1" i="0">
                <a:solidFill>
                  <a:srgbClr val="607482"/>
                </a:solidFill>
              </a:rPr>
              <a:t>IMPORTE + IVA</a:t>
            </a:r>
          </a:p>
        </p:txBody>
      </p:sp>
      <p:sp>
        <p:nvSpPr>
          <p:cNvPr id="30" name="eval-base-4">
            <a:extLst xmlns:a="http://schemas.openxmlformats.org/drawingml/2006/main">
              <a:ext uri="{FF2B5EF4-FFF2-40B4-BE49-F238E27FC236}">
                <a16:creationId xmlns:a16="http://schemas.microsoft.com/office/drawing/2014/main" id="{8F7A2803-AA02-49F0-90B8-8045D6805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4933950"/>
            <a:ext cx="2286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875" b="1" i="0">
                <a:solidFill>
                  <a:srgbClr val="00A6B2"/>
                </a:solidFill>
              </a:defRPr>
            </a:pPr>
            <a:r>
              <a:rPr sz="1875" b="1" i="0">
                <a:solidFill>
                  <a:srgbClr val="00A6B2"/>
                </a:solidFill>
              </a:rPr>
              <a:t>$45,000.00</a:t>
            </a:r>
          </a:p>
        </p:txBody>
      </p:sp>
      <p:sp>
        <p:nvSpPr>
          <p:cNvPr id="31" name="eval-total-label-4">
            <a:extLst xmlns:a="http://schemas.openxmlformats.org/drawingml/2006/main">
              <a:ext uri="{FF2B5EF4-FFF2-40B4-BE49-F238E27FC236}">
                <a16:creationId xmlns:a16="http://schemas.microsoft.com/office/drawing/2014/main" id="{132EB90D-6518-4A5C-A43F-ABBF84B2C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5400675"/>
            <a:ext cx="1571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607482"/>
                </a:solidFill>
              </a:defRPr>
            </a:pPr>
            <a:r>
              <a:rPr sz="975" b="1" i="0">
                <a:solidFill>
                  <a:srgbClr val="607482"/>
                </a:solidFill>
              </a:rPr>
              <a:t>TOTAL CON IVA</a:t>
            </a:r>
          </a:p>
        </p:txBody>
      </p:sp>
      <p:sp>
        <p:nvSpPr>
          <p:cNvPr id="32" name="eval-total-4">
            <a:extLst xmlns:a="http://schemas.openxmlformats.org/drawingml/2006/main">
              <a:ext uri="{FF2B5EF4-FFF2-40B4-BE49-F238E27FC236}">
                <a16:creationId xmlns:a16="http://schemas.microsoft.com/office/drawing/2014/main" id="{3E612B72-B707-451F-9F84-3412743E3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5353050"/>
            <a:ext cx="2286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650" b="1" i="0">
                <a:solidFill>
                  <a:srgbClr val="0B2C45"/>
                </a:solidFill>
              </a:defRPr>
            </a:pPr>
            <a:r>
              <a:rPr sz="1650" b="1" i="0">
                <a:solidFill>
                  <a:srgbClr val="0B2C45"/>
                </a:solidFill>
              </a:rPr>
              <a:t>$52,200.00</a:t>
            </a:r>
          </a:p>
        </p:txBody>
      </p:sp>
      <p:sp>
        <p:nvSpPr>
          <p:cNvPr id="33" name="eval-rule-4">
            <a:extLst xmlns:a="http://schemas.openxmlformats.org/drawingml/2006/main">
              <a:ext uri="{FF2B5EF4-FFF2-40B4-BE49-F238E27FC236}">
                <a16:creationId xmlns:a16="http://schemas.microsoft.com/office/drawing/2014/main" id="{84372BBC-D1EA-42BB-8C94-1B1B2F2BC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5838825"/>
            <a:ext cx="105346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3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footer">
            <a:extLst xmlns:a="http://schemas.openxmlformats.org/drawingml/2006/main">
              <a:ext uri="{FF2B5EF4-FFF2-40B4-BE49-F238E27FC236}">
                <a16:creationId xmlns:a16="http://schemas.microsoft.com/office/drawing/2014/main" id="{1F8BD9B0-97D4-4E49-981F-633126A35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0" i="1">
                <a:solidFill>
                  <a:srgbClr val="607482"/>
                </a:solidFill>
              </a:defRPr>
            </a:pPr>
            <a:r>
              <a:rPr sz="975" b="0" i="1">
                <a:solidFill>
                  <a:srgbClr val="607482"/>
                </a:solidFill>
              </a:rPr>
              <a:t>Importes expresados en pesos mexicanos. El total mostrado incorpora IVA.</a:t>
            </a:r>
          </a:p>
        </p:txBody>
      </p:sp>
    </p:spTree>
    <p:extLst>
      <p:ext uri="{BB962C8B-B14F-4D97-AF65-F5344CB8AC3E}">
        <p14:creationId xmlns:p14="http://schemas.microsoft.com/office/powerpoint/2010/main" val="9083624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top-rule">
            <a:extLst xmlns:a="http://schemas.openxmlformats.org/drawingml/2006/main">
              <a:ext uri="{FF2B5EF4-FFF2-40B4-BE49-F238E27FC236}">
                <a16:creationId xmlns:a16="http://schemas.microsoft.com/office/drawing/2014/main" id="{C4B5C300-7CE0-413A-A845-04317634B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B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section">
            <a:extLst xmlns:a="http://schemas.openxmlformats.org/drawingml/2006/main">
              <a:ext uri="{FF2B5EF4-FFF2-40B4-BE49-F238E27FC236}">
                <a16:creationId xmlns:a16="http://schemas.microsoft.com/office/drawing/2014/main" id="{24AF001B-0382-4AA1-B210-70CEF9D4D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723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00A6B2"/>
                </a:solidFill>
              </a:defRPr>
            </a:pPr>
            <a:r>
              <a:rPr sz="1125" b="1" i="0">
                <a:solidFill>
                  <a:srgbClr val="00A6B2"/>
                </a:solidFill>
              </a:rPr>
              <a:t>CAPACITACIÓN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8A09054-2AE7-4C79-A5D7-E8A6C3833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5800"/>
            <a:ext cx="962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625" b="1" i="0">
                <a:solidFill>
                  <a:srgbClr val="0B2C45"/>
                </a:solidFill>
              </a:defRPr>
            </a:pPr>
            <a:r>
              <a:rPr sz="2625" b="1" i="0">
                <a:solidFill>
                  <a:srgbClr val="0B2C45"/>
                </a:solidFill>
              </a:rPr>
              <a:t>Marcos de referencia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EB730BED-C2F6-4272-94CC-F40B103F5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495300"/>
            <a:ext cx="6477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350" b="1" i="0">
                <a:solidFill>
                  <a:srgbClr val="607482"/>
                </a:solidFill>
              </a:defRPr>
            </a:pPr>
            <a:r>
              <a:rPr sz="1350" b="1" i="0">
                <a:solidFill>
                  <a:srgbClr val="607482"/>
                </a:solidFill>
              </a:rPr>
              <a:t>03</a:t>
            </a:r>
          </a:p>
        </p:txBody>
      </p:sp>
      <p:sp>
        <p:nvSpPr>
          <p:cNvPr id="5" name="title-rule">
            <a:extLst xmlns:a="http://schemas.openxmlformats.org/drawingml/2006/main">
              <a:ext uri="{FF2B5EF4-FFF2-40B4-BE49-F238E27FC236}">
                <a16:creationId xmlns:a16="http://schemas.microsoft.com/office/drawing/2014/main" id="{A68ABC2F-57F4-41A8-AEE7-ACD3AE30B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3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tax-banner">
            <a:extLst xmlns:a="http://schemas.openxmlformats.org/drawingml/2006/main">
              <a:ext uri="{FF2B5EF4-FFF2-40B4-BE49-F238E27FC236}">
                <a16:creationId xmlns:a16="http://schemas.microsoft.com/office/drawing/2014/main" id="{7FB5DA45-AF7B-478C-8782-D5FF32198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81150"/>
            <a:ext cx="1082040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F4F8F9"/>
          </a:solidFill>
          <a:ln xmlns:a="http://schemas.openxmlformats.org/drawingml/2006/main" w="9525">
            <a:solidFill>
              <a:srgbClr val="D7E3E7"/>
            </a:solidFill>
            <a:prstDash val="solid"/>
          </a:ln>
        </p:spPr>
      </p:sp>
      <p:sp>
        <p:nvSpPr>
          <p:cNvPr id="7" name="tax-banner-text">
            <a:extLst xmlns:a="http://schemas.openxmlformats.org/drawingml/2006/main">
              <a:ext uri="{FF2B5EF4-FFF2-40B4-BE49-F238E27FC236}">
                <a16:creationId xmlns:a16="http://schemas.microsoft.com/office/drawing/2014/main" id="{A32B8C8B-D02A-4D8D-8418-566F0A716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638300"/>
            <a:ext cx="10439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0B2C45"/>
                </a:solidFill>
              </a:defRPr>
            </a:pPr>
            <a:r>
              <a:rPr sz="1200" b="1" i="0">
                <a:solidFill>
                  <a:srgbClr val="0B2C45"/>
                </a:solidFill>
              </a:rPr>
              <a:t>Todos los precios de esta sección incluyen IVA</a:t>
            </a:r>
          </a:p>
        </p:txBody>
      </p:sp>
      <p:sp>
        <p:nvSpPr>
          <p:cNvPr id="8" name="work-group-1">
            <a:extLst xmlns:a="http://schemas.openxmlformats.org/drawingml/2006/main">
              <a:ext uri="{FF2B5EF4-FFF2-40B4-BE49-F238E27FC236}">
                <a16:creationId xmlns:a16="http://schemas.microsoft.com/office/drawing/2014/main" id="{8AAB054E-A17F-4F2A-992F-E9B85EFE8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47900"/>
            <a:ext cx="2076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00A6B2"/>
                </a:solidFill>
              </a:defRPr>
            </a:pPr>
            <a:r>
              <a:rPr sz="975" b="1" i="0">
                <a:solidFill>
                  <a:srgbClr val="00A6B2"/>
                </a:solidFill>
              </a:rPr>
              <a:t>MARCO 2025</a:t>
            </a:r>
          </a:p>
        </p:txBody>
      </p:sp>
      <p:sp>
        <p:nvSpPr>
          <p:cNvPr id="9" name="work-concept-1">
            <a:extLst xmlns:a="http://schemas.openxmlformats.org/drawingml/2006/main">
              <a:ext uri="{FF2B5EF4-FFF2-40B4-BE49-F238E27FC236}">
                <a16:creationId xmlns:a16="http://schemas.microsoft.com/office/drawing/2014/main" id="{DFE74490-A130-41F9-9180-D27B13437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2209800"/>
            <a:ext cx="6096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253746"/>
                </a:solidFill>
              </a:defRPr>
            </a:pPr>
            <a:r>
              <a:rPr sz="1425" b="1" i="0">
                <a:solidFill>
                  <a:srgbClr val="253746"/>
                </a:solidFill>
              </a:rPr>
              <a:t>Sede CACEI</a:t>
            </a:r>
          </a:p>
        </p:txBody>
      </p:sp>
      <p:sp>
        <p:nvSpPr>
          <p:cNvPr id="10" name="work-price-1">
            <a:extLst xmlns:a="http://schemas.openxmlformats.org/drawingml/2006/main">
              <a:ext uri="{FF2B5EF4-FFF2-40B4-BE49-F238E27FC236}">
                <a16:creationId xmlns:a16="http://schemas.microsoft.com/office/drawing/2014/main" id="{D0579B23-B65E-4979-AF72-9300C5FFA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2228850"/>
            <a:ext cx="1981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875" b="1" i="0">
                <a:solidFill>
                  <a:srgbClr val="00A6B2"/>
                </a:solidFill>
              </a:defRPr>
            </a:pPr>
            <a:r>
              <a:rPr sz="1875" b="1" i="0">
                <a:solidFill>
                  <a:srgbClr val="00A6B2"/>
                </a:solidFill>
              </a:rPr>
              <a:t>$6,500.00</a:t>
            </a:r>
          </a:p>
        </p:txBody>
      </p:sp>
      <p:sp>
        <p:nvSpPr>
          <p:cNvPr id="11" name="work-tax-1">
            <a:extLst xmlns:a="http://schemas.openxmlformats.org/drawingml/2006/main">
              <a:ext uri="{FF2B5EF4-FFF2-40B4-BE49-F238E27FC236}">
                <a16:creationId xmlns:a16="http://schemas.microsoft.com/office/drawing/2014/main" id="{FCAAFD67-0B6B-48F8-89FA-580EA7808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2571750"/>
            <a:ext cx="1790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0" i="1">
                <a:solidFill>
                  <a:srgbClr val="607482"/>
                </a:solidFill>
              </a:defRPr>
            </a:pPr>
            <a:r>
              <a:rPr sz="975" b="0" i="1">
                <a:solidFill>
                  <a:srgbClr val="607482"/>
                </a:solidFill>
              </a:rPr>
              <a:t>IVA incluido</a:t>
            </a:r>
          </a:p>
        </p:txBody>
      </p:sp>
      <p:sp>
        <p:nvSpPr>
          <p:cNvPr id="12" name="work-rule-1">
            <a:extLst xmlns:a="http://schemas.openxmlformats.org/drawingml/2006/main">
              <a:ext uri="{FF2B5EF4-FFF2-40B4-BE49-F238E27FC236}">
                <a16:creationId xmlns:a16="http://schemas.microsoft.com/office/drawing/2014/main" id="{1229E3FA-36AB-4F70-B123-DFFD599D0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895600"/>
            <a:ext cx="10668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3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work-group-2">
            <a:extLst xmlns:a="http://schemas.openxmlformats.org/drawingml/2006/main">
              <a:ext uri="{FF2B5EF4-FFF2-40B4-BE49-F238E27FC236}">
                <a16:creationId xmlns:a16="http://schemas.microsoft.com/office/drawing/2014/main" id="{02134CFB-4E33-46F1-91C7-77F70A892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971800"/>
            <a:ext cx="2076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00A6B2"/>
                </a:solidFill>
              </a:defRPr>
            </a:pPr>
            <a:r>
              <a:rPr sz="975" b="1" i="0">
                <a:solidFill>
                  <a:srgbClr val="00A6B2"/>
                </a:solidFill>
              </a:rPr>
              <a:t>MARCO 2025</a:t>
            </a:r>
          </a:p>
        </p:txBody>
      </p:sp>
      <p:sp>
        <p:nvSpPr>
          <p:cNvPr id="14" name="work-concept-2">
            <a:extLst xmlns:a="http://schemas.openxmlformats.org/drawingml/2006/main">
              <a:ext uri="{FF2B5EF4-FFF2-40B4-BE49-F238E27FC236}">
                <a16:creationId xmlns:a16="http://schemas.microsoft.com/office/drawing/2014/main" id="{AEC569A1-3896-48CC-9807-CB092FD47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2933700"/>
            <a:ext cx="6096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253746"/>
                </a:solidFill>
              </a:defRPr>
            </a:pPr>
            <a:r>
              <a:rPr sz="1425" b="1" i="0">
                <a:solidFill>
                  <a:srgbClr val="253746"/>
                </a:solidFill>
              </a:rPr>
              <a:t>Sede IES</a:t>
            </a:r>
          </a:p>
        </p:txBody>
      </p:sp>
      <p:sp>
        <p:nvSpPr>
          <p:cNvPr id="15" name="work-price-2">
            <a:extLst xmlns:a="http://schemas.openxmlformats.org/drawingml/2006/main">
              <a:ext uri="{FF2B5EF4-FFF2-40B4-BE49-F238E27FC236}">
                <a16:creationId xmlns:a16="http://schemas.microsoft.com/office/drawing/2014/main" id="{2EE69038-43F8-47F4-ADE8-7897B471B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2952750"/>
            <a:ext cx="1981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875" b="1" i="0">
                <a:solidFill>
                  <a:srgbClr val="00A6B2"/>
                </a:solidFill>
              </a:defRPr>
            </a:pPr>
            <a:r>
              <a:rPr sz="1875" b="1" i="0">
                <a:solidFill>
                  <a:srgbClr val="00A6B2"/>
                </a:solidFill>
              </a:rPr>
              <a:t>$5,500.00</a:t>
            </a:r>
          </a:p>
        </p:txBody>
      </p:sp>
      <p:sp>
        <p:nvSpPr>
          <p:cNvPr id="16" name="work-tax-2">
            <a:extLst xmlns:a="http://schemas.openxmlformats.org/drawingml/2006/main">
              <a:ext uri="{FF2B5EF4-FFF2-40B4-BE49-F238E27FC236}">
                <a16:creationId xmlns:a16="http://schemas.microsoft.com/office/drawing/2014/main" id="{E5883168-5808-4943-BC48-F86E308C0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3295650"/>
            <a:ext cx="1790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0" i="1">
                <a:solidFill>
                  <a:srgbClr val="607482"/>
                </a:solidFill>
              </a:defRPr>
            </a:pPr>
            <a:r>
              <a:rPr sz="975" b="0" i="1">
                <a:solidFill>
                  <a:srgbClr val="607482"/>
                </a:solidFill>
              </a:rPr>
              <a:t>IVA incluido</a:t>
            </a:r>
          </a:p>
        </p:txBody>
      </p:sp>
      <p:sp>
        <p:nvSpPr>
          <p:cNvPr id="17" name="work-rule-2">
            <a:extLst xmlns:a="http://schemas.openxmlformats.org/drawingml/2006/main">
              <a:ext uri="{FF2B5EF4-FFF2-40B4-BE49-F238E27FC236}">
                <a16:creationId xmlns:a16="http://schemas.microsoft.com/office/drawing/2014/main" id="{8B5B8AE5-EB49-4631-91DE-1CABB9C4C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19500"/>
            <a:ext cx="10668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3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work-group-3">
            <a:extLst xmlns:a="http://schemas.openxmlformats.org/drawingml/2006/main">
              <a:ext uri="{FF2B5EF4-FFF2-40B4-BE49-F238E27FC236}">
                <a16:creationId xmlns:a16="http://schemas.microsoft.com/office/drawing/2014/main" id="{9A4CDEA2-D76A-4B89-9DFF-18E401A71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2076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00A6B2"/>
                </a:solidFill>
              </a:defRPr>
            </a:pPr>
            <a:r>
              <a:rPr sz="975" b="1" i="0">
                <a:solidFill>
                  <a:srgbClr val="00A6B2"/>
                </a:solidFill>
              </a:rPr>
              <a:t>MARCO 2025</a:t>
            </a:r>
          </a:p>
        </p:txBody>
      </p:sp>
      <p:sp>
        <p:nvSpPr>
          <p:cNvPr id="19" name="work-concept-3">
            <a:extLst xmlns:a="http://schemas.openxmlformats.org/drawingml/2006/main">
              <a:ext uri="{FF2B5EF4-FFF2-40B4-BE49-F238E27FC236}">
                <a16:creationId xmlns:a16="http://schemas.microsoft.com/office/drawing/2014/main" id="{034FAB1F-58B4-43C9-981E-B336177C8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3657600"/>
            <a:ext cx="6096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253746"/>
                </a:solidFill>
              </a:defRPr>
            </a:pPr>
            <a:r>
              <a:rPr sz="1425" b="1" i="0">
                <a:solidFill>
                  <a:srgbClr val="253746"/>
                </a:solidFill>
              </a:rPr>
              <a:t>Vía plataforma CENCADE (autogestionado)</a:t>
            </a:r>
          </a:p>
        </p:txBody>
      </p:sp>
      <p:sp>
        <p:nvSpPr>
          <p:cNvPr id="20" name="work-price-3">
            <a:extLst xmlns:a="http://schemas.openxmlformats.org/drawingml/2006/main">
              <a:ext uri="{FF2B5EF4-FFF2-40B4-BE49-F238E27FC236}">
                <a16:creationId xmlns:a16="http://schemas.microsoft.com/office/drawing/2014/main" id="{FB8BF6CE-E99C-4B5D-AB2E-31F794F09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676650"/>
            <a:ext cx="1981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875" b="1" i="0">
                <a:solidFill>
                  <a:srgbClr val="00A6B2"/>
                </a:solidFill>
              </a:defRPr>
            </a:pPr>
            <a:r>
              <a:rPr sz="1875" b="1" i="0">
                <a:solidFill>
                  <a:srgbClr val="00A6B2"/>
                </a:solidFill>
              </a:rPr>
              <a:t>$3,500.00</a:t>
            </a:r>
          </a:p>
        </p:txBody>
      </p:sp>
      <p:sp>
        <p:nvSpPr>
          <p:cNvPr id="21" name="work-tax-3">
            <a:extLst xmlns:a="http://schemas.openxmlformats.org/drawingml/2006/main">
              <a:ext uri="{FF2B5EF4-FFF2-40B4-BE49-F238E27FC236}">
                <a16:creationId xmlns:a16="http://schemas.microsoft.com/office/drawing/2014/main" id="{2996B40C-E582-4DBC-BE33-D723881E3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4019550"/>
            <a:ext cx="1790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0" i="1">
                <a:solidFill>
                  <a:srgbClr val="607482"/>
                </a:solidFill>
              </a:defRPr>
            </a:pPr>
            <a:r>
              <a:rPr sz="975" b="0" i="1">
                <a:solidFill>
                  <a:srgbClr val="607482"/>
                </a:solidFill>
              </a:rPr>
              <a:t>IVA incluido</a:t>
            </a:r>
          </a:p>
        </p:txBody>
      </p:sp>
      <p:sp>
        <p:nvSpPr>
          <p:cNvPr id="22" name="work-rule-3">
            <a:extLst xmlns:a="http://schemas.openxmlformats.org/drawingml/2006/main">
              <a:ext uri="{FF2B5EF4-FFF2-40B4-BE49-F238E27FC236}">
                <a16:creationId xmlns:a16="http://schemas.microsoft.com/office/drawing/2014/main" id="{B0ABBE44-CE5B-4EC4-9880-8B67BEFB9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343400"/>
            <a:ext cx="10668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3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work-group-4">
            <a:extLst xmlns:a="http://schemas.openxmlformats.org/drawingml/2006/main">
              <a:ext uri="{FF2B5EF4-FFF2-40B4-BE49-F238E27FC236}">
                <a16:creationId xmlns:a16="http://schemas.microsoft.com/office/drawing/2014/main" id="{7CC0A44D-A726-4DF8-9606-078F55EA4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419600"/>
            <a:ext cx="2076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B31967"/>
                </a:solidFill>
              </a:defRPr>
            </a:pPr>
            <a:r>
              <a:rPr sz="975" b="1" i="0">
                <a:solidFill>
                  <a:srgbClr val="B31967"/>
                </a:solidFill>
              </a:rPr>
              <a:t>MARCO 2021 TSU</a:t>
            </a:r>
          </a:p>
        </p:txBody>
      </p:sp>
      <p:sp>
        <p:nvSpPr>
          <p:cNvPr id="24" name="work-concept-4">
            <a:extLst xmlns:a="http://schemas.openxmlformats.org/drawingml/2006/main">
              <a:ext uri="{FF2B5EF4-FFF2-40B4-BE49-F238E27FC236}">
                <a16:creationId xmlns:a16="http://schemas.microsoft.com/office/drawing/2014/main" id="{AD6AB4C1-0FCC-4125-AB52-57A1F2B65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4381500"/>
            <a:ext cx="6096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253746"/>
                </a:solidFill>
              </a:defRPr>
            </a:pPr>
            <a:r>
              <a:rPr sz="1425" b="1" i="0">
                <a:solidFill>
                  <a:srgbClr val="253746"/>
                </a:solidFill>
              </a:rPr>
              <a:t>Sede CACEI</a:t>
            </a:r>
          </a:p>
        </p:txBody>
      </p:sp>
      <p:sp>
        <p:nvSpPr>
          <p:cNvPr id="25" name="work-price-4">
            <a:extLst xmlns:a="http://schemas.openxmlformats.org/drawingml/2006/main">
              <a:ext uri="{FF2B5EF4-FFF2-40B4-BE49-F238E27FC236}">
                <a16:creationId xmlns:a16="http://schemas.microsoft.com/office/drawing/2014/main" id="{E45B86FC-C516-4FAC-AFBF-6653E637E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4400550"/>
            <a:ext cx="1981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875" b="1" i="0">
                <a:solidFill>
                  <a:srgbClr val="B31967"/>
                </a:solidFill>
              </a:defRPr>
            </a:pPr>
            <a:r>
              <a:rPr sz="1875" b="1" i="0">
                <a:solidFill>
                  <a:srgbClr val="B31967"/>
                </a:solidFill>
              </a:rPr>
              <a:t>$6,500.00</a:t>
            </a:r>
          </a:p>
        </p:txBody>
      </p:sp>
      <p:sp>
        <p:nvSpPr>
          <p:cNvPr id="26" name="work-tax-4">
            <a:extLst xmlns:a="http://schemas.openxmlformats.org/drawingml/2006/main">
              <a:ext uri="{FF2B5EF4-FFF2-40B4-BE49-F238E27FC236}">
                <a16:creationId xmlns:a16="http://schemas.microsoft.com/office/drawing/2014/main" id="{75B7E42E-E2E6-404F-AC6F-70921F539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4743450"/>
            <a:ext cx="1790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0" i="1">
                <a:solidFill>
                  <a:srgbClr val="607482"/>
                </a:solidFill>
              </a:defRPr>
            </a:pPr>
            <a:r>
              <a:rPr sz="975" b="0" i="1">
                <a:solidFill>
                  <a:srgbClr val="607482"/>
                </a:solidFill>
              </a:rPr>
              <a:t>IVA incluido</a:t>
            </a:r>
          </a:p>
        </p:txBody>
      </p:sp>
      <p:sp>
        <p:nvSpPr>
          <p:cNvPr id="27" name="work-rule-4">
            <a:extLst xmlns:a="http://schemas.openxmlformats.org/drawingml/2006/main">
              <a:ext uri="{FF2B5EF4-FFF2-40B4-BE49-F238E27FC236}">
                <a16:creationId xmlns:a16="http://schemas.microsoft.com/office/drawing/2014/main" id="{7878C175-18D1-452D-95D4-35B57AD0A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067300"/>
            <a:ext cx="10668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3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work-group-5">
            <a:extLst xmlns:a="http://schemas.openxmlformats.org/drawingml/2006/main">
              <a:ext uri="{FF2B5EF4-FFF2-40B4-BE49-F238E27FC236}">
                <a16:creationId xmlns:a16="http://schemas.microsoft.com/office/drawing/2014/main" id="{B84EE8D5-D38E-4243-89F9-7B1300AEC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143500"/>
            <a:ext cx="2076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B31967"/>
                </a:solidFill>
              </a:defRPr>
            </a:pPr>
            <a:r>
              <a:rPr sz="975" b="1" i="0">
                <a:solidFill>
                  <a:srgbClr val="B31967"/>
                </a:solidFill>
              </a:rPr>
              <a:t>MARCO 2021 TSU</a:t>
            </a:r>
          </a:p>
        </p:txBody>
      </p:sp>
      <p:sp>
        <p:nvSpPr>
          <p:cNvPr id="29" name="work-concept-5">
            <a:extLst xmlns:a="http://schemas.openxmlformats.org/drawingml/2006/main">
              <a:ext uri="{FF2B5EF4-FFF2-40B4-BE49-F238E27FC236}">
                <a16:creationId xmlns:a16="http://schemas.microsoft.com/office/drawing/2014/main" id="{247F02F5-57ED-4DB6-8207-9B49AF6B5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5105400"/>
            <a:ext cx="6096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253746"/>
                </a:solidFill>
              </a:defRPr>
            </a:pPr>
            <a:r>
              <a:rPr sz="1425" b="1" i="0">
                <a:solidFill>
                  <a:srgbClr val="253746"/>
                </a:solidFill>
              </a:rPr>
              <a:t>Sede IES</a:t>
            </a:r>
          </a:p>
        </p:txBody>
      </p:sp>
      <p:sp>
        <p:nvSpPr>
          <p:cNvPr id="30" name="work-price-5">
            <a:extLst xmlns:a="http://schemas.openxmlformats.org/drawingml/2006/main">
              <a:ext uri="{FF2B5EF4-FFF2-40B4-BE49-F238E27FC236}">
                <a16:creationId xmlns:a16="http://schemas.microsoft.com/office/drawing/2014/main" id="{F456A393-83BF-424C-A442-CD2EB80CA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5124450"/>
            <a:ext cx="1981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875" b="1" i="0">
                <a:solidFill>
                  <a:srgbClr val="B31967"/>
                </a:solidFill>
              </a:defRPr>
            </a:pPr>
            <a:r>
              <a:rPr sz="1875" b="1" i="0">
                <a:solidFill>
                  <a:srgbClr val="B31967"/>
                </a:solidFill>
              </a:rPr>
              <a:t>$5,500.00</a:t>
            </a:r>
          </a:p>
        </p:txBody>
      </p:sp>
      <p:sp>
        <p:nvSpPr>
          <p:cNvPr id="31" name="work-tax-5">
            <a:extLst xmlns:a="http://schemas.openxmlformats.org/drawingml/2006/main">
              <a:ext uri="{FF2B5EF4-FFF2-40B4-BE49-F238E27FC236}">
                <a16:creationId xmlns:a16="http://schemas.microsoft.com/office/drawing/2014/main" id="{6C2EC441-AD91-4428-B4E2-535B59B22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5467350"/>
            <a:ext cx="1790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0" i="1">
                <a:solidFill>
                  <a:srgbClr val="607482"/>
                </a:solidFill>
              </a:defRPr>
            </a:pPr>
            <a:r>
              <a:rPr sz="975" b="0" i="1">
                <a:solidFill>
                  <a:srgbClr val="607482"/>
                </a:solidFill>
              </a:rPr>
              <a:t>IVA incluido</a:t>
            </a:r>
          </a:p>
        </p:txBody>
      </p:sp>
      <p:sp>
        <p:nvSpPr>
          <p:cNvPr id="32" name="work-rule-5">
            <a:extLst xmlns:a="http://schemas.openxmlformats.org/drawingml/2006/main">
              <a:ext uri="{FF2B5EF4-FFF2-40B4-BE49-F238E27FC236}">
                <a16:creationId xmlns:a16="http://schemas.microsoft.com/office/drawing/2014/main" id="{840CE45D-369C-4D57-927A-C70BBB473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791200"/>
            <a:ext cx="10668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3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footer">
            <a:extLst xmlns:a="http://schemas.openxmlformats.org/drawingml/2006/main">
              <a:ext uri="{FF2B5EF4-FFF2-40B4-BE49-F238E27FC236}">
                <a16:creationId xmlns:a16="http://schemas.microsoft.com/office/drawing/2014/main" id="{C6CECE79-8939-4B64-8000-16EF8369D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0" i="1">
                <a:solidFill>
                  <a:srgbClr val="607482"/>
                </a:solidFill>
              </a:defRPr>
            </a:pPr>
            <a:r>
              <a:rPr sz="975" b="0" i="1">
                <a:solidFill>
                  <a:srgbClr val="607482"/>
                </a:solidFill>
              </a:rPr>
              <a:t>Precios vigentes para el año 2026.</a:t>
            </a:r>
          </a:p>
        </p:txBody>
      </p:sp>
    </p:spTree>
    <p:extLst>
      <p:ext uri="{BB962C8B-B14F-4D97-AF65-F5344CB8AC3E}">
        <p14:creationId xmlns:p14="http://schemas.microsoft.com/office/powerpoint/2010/main" val="208243228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top-rule">
            <a:extLst xmlns:a="http://schemas.openxmlformats.org/drawingml/2006/main">
              <a:ext uri="{FF2B5EF4-FFF2-40B4-BE49-F238E27FC236}">
                <a16:creationId xmlns:a16="http://schemas.microsoft.com/office/drawing/2014/main" id="{78E2F2CA-2D35-4790-A581-0DB1457BF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3196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section">
            <a:extLst xmlns:a="http://schemas.openxmlformats.org/drawingml/2006/main">
              <a:ext uri="{FF2B5EF4-FFF2-40B4-BE49-F238E27FC236}">
                <a16:creationId xmlns:a16="http://schemas.microsoft.com/office/drawing/2014/main" id="{9F602305-057C-4C95-9C2E-9E908F937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723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B31967"/>
                </a:solidFill>
              </a:defRPr>
            </a:pPr>
            <a:r>
              <a:rPr sz="1125" b="1" i="0">
                <a:solidFill>
                  <a:srgbClr val="B31967"/>
                </a:solidFill>
              </a:rPr>
              <a:t>CAPACITACIÓN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52847E9-C637-49B4-B304-466CF72CC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5800"/>
            <a:ext cx="962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625" b="1" i="0">
                <a:solidFill>
                  <a:srgbClr val="0B2C45"/>
                </a:solidFill>
              </a:defRPr>
            </a:pPr>
            <a:r>
              <a:rPr sz="2625" b="1" i="0">
                <a:solidFill>
                  <a:srgbClr val="0B2C45"/>
                </a:solidFill>
              </a:rPr>
              <a:t>Talleres especializados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D88BDFE5-2827-40B6-8F40-F550DD837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495300"/>
            <a:ext cx="6477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350" b="1" i="0">
                <a:solidFill>
                  <a:srgbClr val="607482"/>
                </a:solidFill>
              </a:defRPr>
            </a:pPr>
            <a:r>
              <a:rPr sz="1350" b="1" i="0">
                <a:solidFill>
                  <a:srgbClr val="607482"/>
                </a:solidFill>
              </a:rPr>
              <a:t>04</a:t>
            </a:r>
          </a:p>
        </p:txBody>
      </p:sp>
      <p:sp>
        <p:nvSpPr>
          <p:cNvPr id="5" name="title-rule">
            <a:extLst xmlns:a="http://schemas.openxmlformats.org/drawingml/2006/main">
              <a:ext uri="{FF2B5EF4-FFF2-40B4-BE49-F238E27FC236}">
                <a16:creationId xmlns:a16="http://schemas.microsoft.com/office/drawing/2014/main" id="{E5C5F8BB-3F37-476B-A392-D1453EED4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3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intro">
            <a:extLst xmlns:a="http://schemas.openxmlformats.org/drawingml/2006/main">
              <a:ext uri="{FF2B5EF4-FFF2-40B4-BE49-F238E27FC236}">
                <a16:creationId xmlns:a16="http://schemas.microsoft.com/office/drawing/2014/main" id="{51C14FBD-255E-42C0-AD99-D9458250F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00200"/>
            <a:ext cx="495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607482"/>
                </a:solidFill>
              </a:defRPr>
            </a:pPr>
            <a:r>
              <a:rPr sz="1350" b="1" i="0">
                <a:solidFill>
                  <a:srgbClr val="607482"/>
                </a:solidFill>
              </a:rPr>
              <a:t>Modalidad: sede CACEI</a:t>
            </a:r>
          </a:p>
        </p:txBody>
      </p:sp>
      <p:sp>
        <p:nvSpPr>
          <p:cNvPr id="7" name="special-number-bg-0">
            <a:extLst xmlns:a="http://schemas.openxmlformats.org/drawingml/2006/main">
              <a:ext uri="{FF2B5EF4-FFF2-40B4-BE49-F238E27FC236}">
                <a16:creationId xmlns:a16="http://schemas.microsoft.com/office/drawing/2014/main" id="{85376F84-E463-4F80-BBE6-F3DF57117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33600"/>
            <a:ext cx="685800" cy="685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B3196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special-number-0">
            <a:extLst xmlns:a="http://schemas.openxmlformats.org/drawingml/2006/main">
              <a:ext uri="{FF2B5EF4-FFF2-40B4-BE49-F238E27FC236}">
                <a16:creationId xmlns:a16="http://schemas.microsoft.com/office/drawing/2014/main" id="{0E90A2AA-DBD2-4014-8AD0-383B7C5B9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0275"/>
            <a:ext cx="6858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 i="0">
                <a:solidFill>
                  <a:srgbClr val="FFFFFF"/>
                </a:solidFill>
              </a:defRPr>
            </a:pPr>
            <a:r>
              <a:rPr sz="1800" b="1" i="0">
                <a:solidFill>
                  <a:srgbClr val="FFFFFF"/>
                </a:solidFill>
              </a:rPr>
              <a:t>01</a:t>
            </a:r>
          </a:p>
        </p:txBody>
      </p:sp>
      <p:sp>
        <p:nvSpPr>
          <p:cNvPr id="9" name="special-concept-0">
            <a:extLst xmlns:a="http://schemas.openxmlformats.org/drawingml/2006/main">
              <a:ext uri="{FF2B5EF4-FFF2-40B4-BE49-F238E27FC236}">
                <a16:creationId xmlns:a16="http://schemas.microsoft.com/office/drawing/2014/main" id="{5BEEDAB3-951F-4695-9405-5B9B58846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133600"/>
            <a:ext cx="6667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253746"/>
                </a:solidFill>
              </a:defRPr>
            </a:pPr>
            <a:r>
              <a:rPr sz="1725" b="1" i="0">
                <a:solidFill>
                  <a:srgbClr val="253746"/>
                </a:solidFill>
              </a:rPr>
              <a:t>Evaluación de atributos de egreso e instrumentos de medición</a:t>
            </a:r>
          </a:p>
        </p:txBody>
      </p:sp>
      <p:sp>
        <p:nvSpPr>
          <p:cNvPr id="10" name="special-price-0">
            <a:extLst xmlns:a="http://schemas.openxmlformats.org/drawingml/2006/main">
              <a:ext uri="{FF2B5EF4-FFF2-40B4-BE49-F238E27FC236}">
                <a16:creationId xmlns:a16="http://schemas.microsoft.com/office/drawing/2014/main" id="{B9E0141E-5857-4C67-AEB2-4AEB59436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162175"/>
            <a:ext cx="2647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2175" b="1" i="0">
                <a:solidFill>
                  <a:srgbClr val="B31967"/>
                </a:solidFill>
              </a:defRPr>
            </a:pPr>
            <a:r>
              <a:rPr sz="2175" b="1" i="0">
                <a:solidFill>
                  <a:srgbClr val="B31967"/>
                </a:solidFill>
              </a:rPr>
              <a:t>$4,500.00</a:t>
            </a:r>
          </a:p>
        </p:txBody>
      </p:sp>
      <p:sp>
        <p:nvSpPr>
          <p:cNvPr id="11" name="special-tax-0">
            <a:extLst xmlns:a="http://schemas.openxmlformats.org/drawingml/2006/main">
              <a:ext uri="{FF2B5EF4-FFF2-40B4-BE49-F238E27FC236}">
                <a16:creationId xmlns:a16="http://schemas.microsoft.com/office/drawing/2014/main" id="{B3669566-6D82-4F30-82F6-50F1E271C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562225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050" b="0" i="1">
                <a:solidFill>
                  <a:srgbClr val="607482"/>
                </a:solidFill>
              </a:defRPr>
            </a:pPr>
            <a:r>
              <a:rPr sz="1050" b="0" i="1">
                <a:solidFill>
                  <a:srgbClr val="607482"/>
                </a:solidFill>
              </a:rPr>
              <a:t>IVA incluido</a:t>
            </a:r>
          </a:p>
        </p:txBody>
      </p:sp>
      <p:sp>
        <p:nvSpPr>
          <p:cNvPr id="12" name="special-rule-0">
            <a:extLst xmlns:a="http://schemas.openxmlformats.org/drawingml/2006/main">
              <a:ext uri="{FF2B5EF4-FFF2-40B4-BE49-F238E27FC236}">
                <a16:creationId xmlns:a16="http://schemas.microsoft.com/office/drawing/2014/main" id="{E8215E94-636C-4A68-8844-377958257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3067050"/>
            <a:ext cx="9810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3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special-number-bg-1">
            <a:extLst xmlns:a="http://schemas.openxmlformats.org/drawingml/2006/main">
              <a:ext uri="{FF2B5EF4-FFF2-40B4-BE49-F238E27FC236}">
                <a16:creationId xmlns:a16="http://schemas.microsoft.com/office/drawing/2014/main" id="{C560980C-C108-442D-BC9C-20BFECDBF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29000"/>
            <a:ext cx="685800" cy="685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0A6B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special-number-1">
            <a:extLst xmlns:a="http://schemas.openxmlformats.org/drawingml/2006/main">
              <a:ext uri="{FF2B5EF4-FFF2-40B4-BE49-F238E27FC236}">
                <a16:creationId xmlns:a16="http://schemas.microsoft.com/office/drawing/2014/main" id="{12E14BEF-20DC-403C-ADB9-0CAB5D25C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95675"/>
            <a:ext cx="6858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 i="0">
                <a:solidFill>
                  <a:srgbClr val="FFFFFF"/>
                </a:solidFill>
              </a:defRPr>
            </a:pPr>
            <a:r>
              <a:rPr sz="1800" b="1" i="0">
                <a:solidFill>
                  <a:srgbClr val="FFFFFF"/>
                </a:solidFill>
              </a:rPr>
              <a:t>02</a:t>
            </a:r>
          </a:p>
        </p:txBody>
      </p:sp>
      <p:sp>
        <p:nvSpPr>
          <p:cNvPr id="15" name="special-concept-1">
            <a:extLst xmlns:a="http://schemas.openxmlformats.org/drawingml/2006/main">
              <a:ext uri="{FF2B5EF4-FFF2-40B4-BE49-F238E27FC236}">
                <a16:creationId xmlns:a16="http://schemas.microsoft.com/office/drawing/2014/main" id="{7B40D852-B938-4247-8296-0D7EEFC23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3429000"/>
            <a:ext cx="6667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253746"/>
                </a:solidFill>
              </a:defRPr>
            </a:pPr>
            <a:r>
              <a:rPr sz="1725" b="1" i="0">
                <a:solidFill>
                  <a:srgbClr val="253746"/>
                </a:solidFill>
              </a:rPr>
              <a:t>Cursos integradores (Capstone) en ingeniería</a:t>
            </a:r>
          </a:p>
        </p:txBody>
      </p:sp>
      <p:sp>
        <p:nvSpPr>
          <p:cNvPr id="16" name="special-price-1">
            <a:extLst xmlns:a="http://schemas.openxmlformats.org/drawingml/2006/main">
              <a:ext uri="{FF2B5EF4-FFF2-40B4-BE49-F238E27FC236}">
                <a16:creationId xmlns:a16="http://schemas.microsoft.com/office/drawing/2014/main" id="{2769EDB0-54AE-46AD-AF10-FB8856D0A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3457575"/>
            <a:ext cx="2647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2175" b="1" i="0">
                <a:solidFill>
                  <a:srgbClr val="00A6B2"/>
                </a:solidFill>
              </a:defRPr>
            </a:pPr>
            <a:r>
              <a:rPr sz="2175" b="1" i="0">
                <a:solidFill>
                  <a:srgbClr val="00A6B2"/>
                </a:solidFill>
              </a:rPr>
              <a:t>$4,500.00</a:t>
            </a:r>
          </a:p>
        </p:txBody>
      </p:sp>
      <p:sp>
        <p:nvSpPr>
          <p:cNvPr id="17" name="special-tax-1">
            <a:extLst xmlns:a="http://schemas.openxmlformats.org/drawingml/2006/main">
              <a:ext uri="{FF2B5EF4-FFF2-40B4-BE49-F238E27FC236}">
                <a16:creationId xmlns:a16="http://schemas.microsoft.com/office/drawing/2014/main" id="{B1CF12E9-2AD5-4792-88FB-48051B7EF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3857625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050" b="0" i="1">
                <a:solidFill>
                  <a:srgbClr val="607482"/>
                </a:solidFill>
              </a:defRPr>
            </a:pPr>
            <a:r>
              <a:rPr sz="1050" b="0" i="1">
                <a:solidFill>
                  <a:srgbClr val="607482"/>
                </a:solidFill>
              </a:rPr>
              <a:t>IVA incluido</a:t>
            </a:r>
          </a:p>
        </p:txBody>
      </p:sp>
      <p:sp>
        <p:nvSpPr>
          <p:cNvPr id="18" name="special-rule-1">
            <a:extLst xmlns:a="http://schemas.openxmlformats.org/drawingml/2006/main">
              <a:ext uri="{FF2B5EF4-FFF2-40B4-BE49-F238E27FC236}">
                <a16:creationId xmlns:a16="http://schemas.microsoft.com/office/drawing/2014/main" id="{FC166322-4355-41B7-A33F-AA67F4557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362450"/>
            <a:ext cx="9810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3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special-number-bg-2">
            <a:extLst xmlns:a="http://schemas.openxmlformats.org/drawingml/2006/main">
              <a:ext uri="{FF2B5EF4-FFF2-40B4-BE49-F238E27FC236}">
                <a16:creationId xmlns:a16="http://schemas.microsoft.com/office/drawing/2014/main" id="{487BDA4C-F4A8-4A2A-AEFB-CCD757409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24400"/>
            <a:ext cx="685800" cy="685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B3196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special-number-2">
            <a:extLst xmlns:a="http://schemas.openxmlformats.org/drawingml/2006/main">
              <a:ext uri="{FF2B5EF4-FFF2-40B4-BE49-F238E27FC236}">
                <a16:creationId xmlns:a16="http://schemas.microsoft.com/office/drawing/2014/main" id="{804B5E88-EA3B-406F-AA44-25AAC4EB1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91075"/>
            <a:ext cx="6858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 i="0">
                <a:solidFill>
                  <a:srgbClr val="FFFFFF"/>
                </a:solidFill>
              </a:defRPr>
            </a:pPr>
            <a:r>
              <a:rPr sz="1800" b="1" i="0">
                <a:solidFill>
                  <a:srgbClr val="FFFFFF"/>
                </a:solidFill>
              </a:rPr>
              <a:t>03</a:t>
            </a:r>
          </a:p>
        </p:txBody>
      </p:sp>
      <p:sp>
        <p:nvSpPr>
          <p:cNvPr id="21" name="special-concept-2">
            <a:extLst xmlns:a="http://schemas.openxmlformats.org/drawingml/2006/main">
              <a:ext uri="{FF2B5EF4-FFF2-40B4-BE49-F238E27FC236}">
                <a16:creationId xmlns:a16="http://schemas.microsoft.com/office/drawing/2014/main" id="{D4CD8AB4-3562-441B-8022-2ED4993A6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724400"/>
            <a:ext cx="6667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253746"/>
                </a:solidFill>
              </a:defRPr>
            </a:pPr>
            <a:r>
              <a:rPr sz="1725" b="1" i="0">
                <a:solidFill>
                  <a:srgbClr val="253746"/>
                </a:solidFill>
              </a:rPr>
              <a:t>Gestión académica y liderazgo en programas de ingeniería</a:t>
            </a:r>
          </a:p>
        </p:txBody>
      </p:sp>
      <p:sp>
        <p:nvSpPr>
          <p:cNvPr id="22" name="special-price-2">
            <a:extLst xmlns:a="http://schemas.openxmlformats.org/drawingml/2006/main">
              <a:ext uri="{FF2B5EF4-FFF2-40B4-BE49-F238E27FC236}">
                <a16:creationId xmlns:a16="http://schemas.microsoft.com/office/drawing/2014/main" id="{CAB188A3-ED78-423A-9541-C60A5BA61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4752975"/>
            <a:ext cx="2647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2175" b="1" i="0">
                <a:solidFill>
                  <a:srgbClr val="B31967"/>
                </a:solidFill>
              </a:defRPr>
            </a:pPr>
            <a:r>
              <a:rPr sz="2175" b="1" i="0">
                <a:solidFill>
                  <a:srgbClr val="B31967"/>
                </a:solidFill>
              </a:rPr>
              <a:t>$4,500.00</a:t>
            </a:r>
          </a:p>
        </p:txBody>
      </p:sp>
      <p:sp>
        <p:nvSpPr>
          <p:cNvPr id="23" name="special-tax-2">
            <a:extLst xmlns:a="http://schemas.openxmlformats.org/drawingml/2006/main">
              <a:ext uri="{FF2B5EF4-FFF2-40B4-BE49-F238E27FC236}">
                <a16:creationId xmlns:a16="http://schemas.microsoft.com/office/drawing/2014/main" id="{D3D3ACFC-1664-4710-8A72-9179FC091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5153025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050" b="0" i="1">
                <a:solidFill>
                  <a:srgbClr val="607482"/>
                </a:solidFill>
              </a:defRPr>
            </a:pPr>
            <a:r>
              <a:rPr sz="1050" b="0" i="1">
                <a:solidFill>
                  <a:srgbClr val="607482"/>
                </a:solidFill>
              </a:rPr>
              <a:t>IVA incluido</a:t>
            </a:r>
          </a:p>
        </p:txBody>
      </p:sp>
      <p:sp>
        <p:nvSpPr>
          <p:cNvPr id="24" name="special-rule-2">
            <a:extLst xmlns:a="http://schemas.openxmlformats.org/drawingml/2006/main">
              <a:ext uri="{FF2B5EF4-FFF2-40B4-BE49-F238E27FC236}">
                <a16:creationId xmlns:a16="http://schemas.microsoft.com/office/drawing/2014/main" id="{D35C4C72-B2CA-43AC-8EC4-BCFBD0900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5657850"/>
            <a:ext cx="9810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3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footer">
            <a:extLst xmlns:a="http://schemas.openxmlformats.org/drawingml/2006/main">
              <a:ext uri="{FF2B5EF4-FFF2-40B4-BE49-F238E27FC236}">
                <a16:creationId xmlns:a16="http://schemas.microsoft.com/office/drawing/2014/main" id="{134DBC7A-790A-4797-AF25-4FA278385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0" i="1">
                <a:solidFill>
                  <a:srgbClr val="607482"/>
                </a:solidFill>
              </a:defRPr>
            </a:pPr>
            <a:r>
              <a:rPr sz="975" b="0" i="1">
                <a:solidFill>
                  <a:srgbClr val="607482"/>
                </a:solidFill>
              </a:rPr>
              <a:t>Precios vigentes para el año 2026.</a:t>
            </a:r>
          </a:p>
        </p:txBody>
      </p:sp>
    </p:spTree>
    <p:extLst>
      <p:ext uri="{BB962C8B-B14F-4D97-AF65-F5344CB8AC3E}">
        <p14:creationId xmlns:p14="http://schemas.microsoft.com/office/powerpoint/2010/main" val="112635147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2026-08-25T20:18:24.0670000Z</dcterms:created>
  <dcterms:modified xsi:type="dcterms:W3CDTF">2026-08-25T20:18:24.0670000Z</dcterms:modified>
</coreProperties>
</file>